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4" r:id="rId2"/>
    <p:sldId id="263" r:id="rId3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27" autoAdjust="0"/>
    <p:restoredTop sz="94660"/>
  </p:normalViewPr>
  <p:slideViewPr>
    <p:cSldViewPr snapToGrid="0">
      <p:cViewPr varScale="1">
        <p:scale>
          <a:sx n="43" d="100"/>
          <a:sy n="43" d="100"/>
        </p:scale>
        <p:origin x="10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C48306-B7CA-4F8A-8C78-30180885EC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1444F6-B866-40B8-98DC-AB03F62DA7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90537-3E58-4815-B8F7-A6A91F9C9072}" type="datetimeFigureOut">
              <a:rPr lang="en-GB" smtClean="0"/>
              <a:t>18/09/2022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193317-5B0A-47F5-A6B2-C0B0F171B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E2FD3-F5B9-4928-A1CA-19F3BDEA6B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4CD60-5B87-4FE7-B85A-4AB7C995D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5542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5CA2E-9B32-41CC-8E09-B3687C1B565A}" type="datetimeFigureOut">
              <a:rPr lang="en-GB" smtClean="0"/>
              <a:t>18/09/2022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0F373-F324-485C-8B7D-1F94F90EC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969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8CF16-EF90-4248-BECD-908CDF03A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797" y="115888"/>
            <a:ext cx="9348788" cy="144145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>
            <a:normAutofit/>
          </a:bodyPr>
          <a:lstStyle>
            <a:lvl1pPr algn="l">
              <a:defRPr sz="32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501AB-21B9-4BDC-9E02-77D2530E7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797" y="1665288"/>
            <a:ext cx="9348788" cy="5054917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62457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64B70-BEF6-45D5-A086-3599E5E2673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B425A-48BC-464B-A80F-561E4B063D9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152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D74EF-464F-470E-A868-D3CD837BC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638" y="136526"/>
            <a:ext cx="9353947" cy="1265555"/>
          </a:xfrm>
          <a:solidFill>
            <a:schemeClr val="accent3"/>
          </a:solidFill>
          <a:ln>
            <a:solidFill>
              <a:schemeClr val="tx1"/>
            </a:solidFill>
          </a:ln>
        </p:spPr>
        <p:txBody>
          <a:bodyPr/>
          <a:lstStyle>
            <a:lvl1pPr marL="278606" indent="-278606">
              <a:buSzPct val="200000"/>
              <a:buFontTx/>
              <a:buBlip>
                <a:blip r:embed="rId2"/>
              </a:buBlip>
              <a:defRPr sz="1950">
                <a:solidFill>
                  <a:schemeClr val="tx1"/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27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B3DD-1EFE-4210-B3E3-E7260846F5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  <a:ln>
            <a:solidFill>
              <a:schemeClr val="tx1"/>
            </a:solidFill>
          </a:ln>
        </p:spPr>
        <p:txBody>
          <a:bodyPr/>
          <a:lstStyle>
            <a:lvl1pPr marL="464344" indent="-464344" algn="l">
              <a:buSzPct val="300000"/>
              <a:buFontTx/>
              <a:buBlip>
                <a:blip r:embed="rId2"/>
              </a:buBlip>
              <a:defRPr/>
            </a:lvl1pPr>
          </a:lstStyle>
          <a:p>
            <a:r>
              <a:rPr lang="en-US" dirty="0"/>
              <a:t>	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578B2-5FBB-4265-B20E-C278A11CD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B31B-E9E2-4B9F-852B-9EE764C8E13E}" type="datetime4">
              <a:rPr lang="en-GB" smtClean="0"/>
              <a:t>18 September 2022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21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ome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8BC2C-B9CE-4201-8CFE-6A62107FD4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032" y="129541"/>
            <a:ext cx="9373553" cy="1165860"/>
          </a:xfrm>
          <a:solidFill>
            <a:schemeClr val="accent5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Homework – on Class Charts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62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3A084-0881-448B-BF18-80E9AF44CE8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5984-FFA2-4336-8976-CDBE2963A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2415" y="1641474"/>
            <a:ext cx="4631055" cy="507873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A70417-6011-4C9D-AD09-2B8BC349C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2" y="1641474"/>
            <a:ext cx="4618673" cy="507873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73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1CA26E-7D99-4E02-954D-F0930061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B31B-E9E2-4B9F-852B-9EE764C8E13E}" type="datetime4">
              <a:rPr lang="en-GB" smtClean="0"/>
              <a:t>18 September 2022</a:t>
            </a:fld>
            <a:endParaRPr lang="en-GB" dirty="0"/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6B4AB21-F260-4E15-8951-B451B2AD9A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8250" y="0"/>
            <a:ext cx="742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7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BDD2-7AD3-4F2B-BC16-26BD61C5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15" y="136525"/>
            <a:ext cx="3504248" cy="16002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377BA4-194C-4AE4-B53D-88BE0C021B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01778" y="136526"/>
            <a:ext cx="5731807" cy="6583679"/>
          </a:xfrm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BCFDA-D124-4A7E-8C2E-E2ECB6C73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2415" y="1889760"/>
            <a:ext cx="3504248" cy="4831715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25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895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23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51781-5FDE-4D5A-B518-68972E391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46" y="136526"/>
            <a:ext cx="9324538" cy="15541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84E7A-3664-4052-B940-9EA121422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415" y="1813560"/>
            <a:ext cx="4600615" cy="691515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25296-A58F-4087-B326-FD6DA64C4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0474" y="2627945"/>
            <a:ext cx="4582556" cy="4093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28A657-290C-4F0D-8F32-E6DF9B891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2" y="1813559"/>
            <a:ext cx="4600614" cy="691516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11638-91E7-4074-ADD1-7A473074C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2" y="2626673"/>
            <a:ext cx="4600615" cy="4093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08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88CA-7521-4411-B1F8-5710A68C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05" y="136525"/>
            <a:ext cx="3194943" cy="16002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12F0F-250C-4142-BA5B-3663FAF8E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953" y="151133"/>
            <a:ext cx="5855632" cy="6569071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610F5-DD0D-483D-BC5D-67C4957DD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2415" y="1859281"/>
            <a:ext cx="3231833" cy="4862195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25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10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D7025-B06D-4D32-8726-A11467264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1DAAF-BC31-4342-938D-C99835957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22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EEC75-947C-4DC3-8CE3-DDB4A02897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B54B5-A2F2-402F-A0BC-D28049D2D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98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76E1B4-DFCB-4D5A-80ED-2112D3B0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32" y="129541"/>
            <a:ext cx="9373553" cy="13325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A9791-32FC-4B4F-BE9C-2D163A607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032" y="1551304"/>
            <a:ext cx="9373553" cy="516890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2A2E9-A696-4FC4-861A-5D89560F2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04735" y="13779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3">
                <a:solidFill>
                  <a:schemeClr val="tx1"/>
                </a:solidFill>
              </a:defRPr>
            </a:lvl1pPr>
          </a:lstStyle>
          <a:p>
            <a:fld id="{CD1AB31B-E9E2-4B9F-852B-9EE764C8E13E}" type="datetime4">
              <a:rPr lang="en-GB" smtClean="0"/>
              <a:t>18 September 2022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68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54" r:id="rId5"/>
    <p:sldLayoutId id="2147483652" r:id="rId6"/>
    <p:sldLayoutId id="2147483662" r:id="rId7"/>
    <p:sldLayoutId id="2147483657" r:id="rId8"/>
    <p:sldLayoutId id="2147483655" r:id="rId9"/>
    <p:sldLayoutId id="2147483653" r:id="rId10"/>
    <p:sldLayoutId id="2147483656" r:id="rId11"/>
    <p:sldLayoutId id="2147483658" r:id="rId12"/>
    <p:sldLayoutId id="2147483659" r:id="rId13"/>
  </p:sldLayoutIdLst>
  <p:hf sldNum="0"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6723" indent="-136723" algn="l" defTabSz="742950" rtl="0" eaLnBrk="1" latinLnBrk="0" hangingPunct="1">
        <a:lnSpc>
          <a:spcPct val="100000"/>
        </a:lnSpc>
        <a:spcBef>
          <a:spcPts val="813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1pPr>
      <a:lvl2pPr marL="136723" indent="-136723" algn="l" defTabSz="742950" rtl="0" eaLnBrk="1" latinLnBrk="0" hangingPunct="1">
        <a:lnSpc>
          <a:spcPct val="100000"/>
        </a:lnSpc>
        <a:spcBef>
          <a:spcPts val="406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2pPr>
      <a:lvl3pPr marL="136723" indent="-136723" algn="l" defTabSz="742950" rtl="0" eaLnBrk="1" latinLnBrk="0" hangingPunct="1">
        <a:lnSpc>
          <a:spcPct val="100000"/>
        </a:lnSpc>
        <a:spcBef>
          <a:spcPts val="406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3pPr>
      <a:lvl4pPr marL="136723" indent="-136723" algn="l" defTabSz="742950" rtl="0" eaLnBrk="1" latinLnBrk="0" hangingPunct="1">
        <a:lnSpc>
          <a:spcPct val="100000"/>
        </a:lnSpc>
        <a:spcBef>
          <a:spcPts val="406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4pPr>
      <a:lvl5pPr marL="136723" indent="-136723" algn="l" defTabSz="742950" rtl="0" eaLnBrk="1" latinLnBrk="0" hangingPunct="1">
        <a:lnSpc>
          <a:spcPct val="100000"/>
        </a:lnSpc>
        <a:spcBef>
          <a:spcPts val="406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247" userDrawn="1">
          <p15:clr>
            <a:srgbClr val="F26B43"/>
          </p15:clr>
        </p15:guide>
        <p15:guide id="2" pos="80" userDrawn="1">
          <p15:clr>
            <a:srgbClr val="F26B43"/>
          </p15:clr>
        </p15:guide>
        <p15:guide id="4" pos="6160" userDrawn="1">
          <p15:clr>
            <a:srgbClr val="F26B43"/>
          </p15:clr>
        </p15:guide>
        <p15:guide id="5" orient="horz" pos="73" userDrawn="1">
          <p15:clr>
            <a:srgbClr val="F26B43"/>
          </p15:clr>
        </p15:guide>
        <p15:guide id="6" orient="horz" pos="9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7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6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microsoft.com/office/2007/relationships/hdphoto" Target="../media/hdphoto1.wdp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www.youtube.com/playlist?list=PLcvEcrsF_9zI2dNGU9uUOWo9tenQi93UG" TargetMode="External"/><Relationship Id="rId18" Type="http://schemas.openxmlformats.org/officeDocument/2006/relationships/image" Target="../media/image37.png"/><Relationship Id="rId3" Type="http://schemas.openxmlformats.org/officeDocument/2006/relationships/image" Target="../media/image29.svg"/><Relationship Id="rId7" Type="http://schemas.openxmlformats.org/officeDocument/2006/relationships/image" Target="../media/image33.png"/><Relationship Id="rId12" Type="http://schemas.openxmlformats.org/officeDocument/2006/relationships/hyperlink" Target="https://www.showmyhomework.co.uk/login" TargetMode="External"/><Relationship Id="rId17" Type="http://schemas.openxmlformats.org/officeDocument/2006/relationships/image" Target="../media/image21.png"/><Relationship Id="rId2" Type="http://schemas.openxmlformats.org/officeDocument/2006/relationships/image" Target="../media/image28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11" Type="http://schemas.openxmlformats.org/officeDocument/2006/relationships/hyperlink" Target="https://www.bbc.co.uk/bitesize/subjects/zk26n39" TargetMode="External"/><Relationship Id="rId5" Type="http://schemas.openxmlformats.org/officeDocument/2006/relationships/image" Target="../media/image31.png"/><Relationship Id="rId15" Type="http://schemas.openxmlformats.org/officeDocument/2006/relationships/image" Target="../media/image22.png"/><Relationship Id="rId10" Type="http://schemas.openxmlformats.org/officeDocument/2006/relationships/hyperlink" Target="https://www.senecalearning.com/" TargetMode="External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3712" y="1077450"/>
            <a:ext cx="9287616" cy="543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36636" y="-26468"/>
            <a:ext cx="9369826" cy="3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25" b="1" u="sng" dirty="0">
                <a:latin typeface="Century Gothic" panose="020B0502020202020204" pitchFamily="34" charset="0"/>
              </a:rPr>
              <a:t>The path through GCSE History at Earl Mortimer College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4153256" y="313151"/>
            <a:ext cx="1244396" cy="832928"/>
            <a:chOff x="9645280" y="1211044"/>
            <a:chExt cx="1531564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9994188" y="1520936"/>
              <a:ext cx="1173377" cy="380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10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A2435A-CCD1-4EA4-9A7C-C2962A180B9B}"/>
              </a:ext>
            </a:extLst>
          </p:cNvPr>
          <p:cNvGrpSpPr/>
          <p:nvPr/>
        </p:nvGrpSpPr>
        <p:grpSpPr>
          <a:xfrm>
            <a:off x="-110842" y="28395"/>
            <a:ext cx="1289107" cy="963092"/>
            <a:chOff x="1503311" y="3738394"/>
            <a:chExt cx="1586593" cy="1185344"/>
          </a:xfrm>
        </p:grpSpPr>
        <p:pic>
          <p:nvPicPr>
            <p:cNvPr id="39" name="Graphic 38" descr="Sign">
              <a:extLst>
                <a:ext uri="{FF2B5EF4-FFF2-40B4-BE49-F238E27FC236}">
                  <a16:creationId xmlns:a16="http://schemas.microsoft.com/office/drawing/2014/main" id="{FEE3EC4A-D489-4B3A-B5FF-97898D0ED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03311" y="3738394"/>
              <a:ext cx="1531564" cy="118534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D27970E-14AC-48E5-97FA-74A4EE821406}"/>
                </a:ext>
              </a:extLst>
            </p:cNvPr>
            <p:cNvSpPr txBox="1"/>
            <p:nvPr/>
          </p:nvSpPr>
          <p:spPr>
            <a:xfrm>
              <a:off x="1916527" y="407347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9</a:t>
              </a:r>
            </a:p>
          </p:txBody>
        </p:sp>
      </p:grp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1AD4D163-4858-412B-9011-4FC816B63B2F}"/>
              </a:ext>
            </a:extLst>
          </p:cNvPr>
          <p:cNvSpPr/>
          <p:nvPr/>
        </p:nvSpPr>
        <p:spPr>
          <a:xfrm>
            <a:off x="4375525" y="4821176"/>
            <a:ext cx="893549" cy="497777"/>
          </a:xfrm>
          <a:prstGeom prst="wedgeRoundRectCallout">
            <a:avLst>
              <a:gd name="adj1" fmla="val -7213"/>
              <a:gd name="adj2" fmla="val 8019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Life in Elizabethan Times</a:t>
            </a:r>
          </a:p>
        </p:txBody>
      </p:sp>
      <p:sp>
        <p:nvSpPr>
          <p:cNvPr id="45" name="Speech Bubble: Rectangle with Corners Rounded 44">
            <a:extLst>
              <a:ext uri="{FF2B5EF4-FFF2-40B4-BE49-F238E27FC236}">
                <a16:creationId xmlns:a16="http://schemas.microsoft.com/office/drawing/2014/main" id="{BD54BA61-ED65-49AC-8EE5-4DF4EE83EB0A}"/>
              </a:ext>
            </a:extLst>
          </p:cNvPr>
          <p:cNvSpPr/>
          <p:nvPr/>
        </p:nvSpPr>
        <p:spPr>
          <a:xfrm>
            <a:off x="5454130" y="4846764"/>
            <a:ext cx="893549" cy="497777"/>
          </a:xfrm>
          <a:prstGeom prst="wedgeRoundRectCallout">
            <a:avLst>
              <a:gd name="adj1" fmla="val -6556"/>
              <a:gd name="adj2" fmla="val 7154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Troubles at home and abroad</a:t>
            </a:r>
          </a:p>
        </p:txBody>
      </p:sp>
      <p:sp>
        <p:nvSpPr>
          <p:cNvPr id="46" name="Speech Bubble: Rectangle with Corners Rounded 45">
            <a:extLst>
              <a:ext uri="{FF2B5EF4-FFF2-40B4-BE49-F238E27FC236}">
                <a16:creationId xmlns:a16="http://schemas.microsoft.com/office/drawing/2014/main" id="{8255BB5A-938C-483E-8835-916273A45720}"/>
              </a:ext>
            </a:extLst>
          </p:cNvPr>
          <p:cNvSpPr/>
          <p:nvPr/>
        </p:nvSpPr>
        <p:spPr>
          <a:xfrm>
            <a:off x="2346933" y="392012"/>
            <a:ext cx="893549" cy="497777"/>
          </a:xfrm>
          <a:prstGeom prst="wedgeRoundRectCallout">
            <a:avLst>
              <a:gd name="adj1" fmla="val 2351"/>
              <a:gd name="adj2" fmla="val 7273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Medicine Stands Still</a:t>
            </a: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FEF09791-C5CF-4974-9779-1A9772439DA9}"/>
              </a:ext>
            </a:extLst>
          </p:cNvPr>
          <p:cNvSpPr/>
          <p:nvPr/>
        </p:nvSpPr>
        <p:spPr>
          <a:xfrm>
            <a:off x="3401862" y="378143"/>
            <a:ext cx="893549" cy="497777"/>
          </a:xfrm>
          <a:prstGeom prst="wedgeRoundRectCallout">
            <a:avLst>
              <a:gd name="adj1" fmla="val -5716"/>
              <a:gd name="adj2" fmla="val 7305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The Beginnings of Change</a:t>
            </a:r>
          </a:p>
        </p:txBody>
      </p: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3653A540-708E-43F8-92CA-BD6EB78F00E6}"/>
              </a:ext>
            </a:extLst>
          </p:cNvPr>
          <p:cNvSpPr/>
          <p:nvPr/>
        </p:nvSpPr>
        <p:spPr>
          <a:xfrm>
            <a:off x="5352703" y="429798"/>
            <a:ext cx="893549" cy="497777"/>
          </a:xfrm>
          <a:prstGeom prst="wedgeRoundRectCallout">
            <a:avLst>
              <a:gd name="adj1" fmla="val 11082"/>
              <a:gd name="adj2" fmla="val 68531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A Revolution in Medicine</a:t>
            </a:r>
          </a:p>
        </p:txBody>
      </p:sp>
      <p:sp>
        <p:nvSpPr>
          <p:cNvPr id="49" name="Speech Bubble: Rectangle with Corners Rounded 48">
            <a:extLst>
              <a:ext uri="{FF2B5EF4-FFF2-40B4-BE49-F238E27FC236}">
                <a16:creationId xmlns:a16="http://schemas.microsoft.com/office/drawing/2014/main" id="{7DB5B3DE-4420-411D-9AFF-DA244509D6F1}"/>
              </a:ext>
            </a:extLst>
          </p:cNvPr>
          <p:cNvSpPr/>
          <p:nvPr/>
        </p:nvSpPr>
        <p:spPr>
          <a:xfrm>
            <a:off x="6406485" y="429171"/>
            <a:ext cx="893549" cy="497777"/>
          </a:xfrm>
          <a:prstGeom prst="wedgeRoundRectCallout">
            <a:avLst>
              <a:gd name="adj1" fmla="val -11955"/>
              <a:gd name="adj2" fmla="val 8511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Modern Medicine</a:t>
            </a:r>
          </a:p>
        </p:txBody>
      </p:sp>
      <p:sp>
        <p:nvSpPr>
          <p:cNvPr id="50" name="Speech Bubble: Rectangle with Corners Rounded 49">
            <a:extLst>
              <a:ext uri="{FF2B5EF4-FFF2-40B4-BE49-F238E27FC236}">
                <a16:creationId xmlns:a16="http://schemas.microsoft.com/office/drawing/2014/main" id="{B362D227-27C6-41D3-814F-7723C334E103}"/>
              </a:ext>
            </a:extLst>
          </p:cNvPr>
          <p:cNvSpPr/>
          <p:nvPr/>
        </p:nvSpPr>
        <p:spPr>
          <a:xfrm>
            <a:off x="3271111" y="4887127"/>
            <a:ext cx="893549" cy="497777"/>
          </a:xfrm>
          <a:prstGeom prst="wedgeRoundRectCallout">
            <a:avLst>
              <a:gd name="adj1" fmla="val -36002"/>
              <a:gd name="adj2" fmla="val 7659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Elizabeth’s Court and Parliament</a:t>
            </a:r>
          </a:p>
        </p:txBody>
      </p:sp>
      <p:sp>
        <p:nvSpPr>
          <p:cNvPr id="51" name="Speech Bubble: Rectangle with Corners Rounded 50">
            <a:extLst>
              <a:ext uri="{FF2B5EF4-FFF2-40B4-BE49-F238E27FC236}">
                <a16:creationId xmlns:a16="http://schemas.microsoft.com/office/drawing/2014/main" id="{97EA883B-C814-40C7-B6B4-F55D7AFFF3A8}"/>
              </a:ext>
            </a:extLst>
          </p:cNvPr>
          <p:cNvSpPr/>
          <p:nvPr/>
        </p:nvSpPr>
        <p:spPr>
          <a:xfrm>
            <a:off x="8706494" y="2312790"/>
            <a:ext cx="893549" cy="497777"/>
          </a:xfrm>
          <a:prstGeom prst="wedgeRoundRectCallout">
            <a:avLst>
              <a:gd name="adj1" fmla="val -65346"/>
              <a:gd name="adj2" fmla="val -1589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Causes of WW1</a:t>
            </a:r>
          </a:p>
        </p:txBody>
      </p:sp>
      <p:sp>
        <p:nvSpPr>
          <p:cNvPr id="54" name="Speech Bubble: Rectangle with Corners Rounded 53">
            <a:extLst>
              <a:ext uri="{FF2B5EF4-FFF2-40B4-BE49-F238E27FC236}">
                <a16:creationId xmlns:a16="http://schemas.microsoft.com/office/drawing/2014/main" id="{01A8C8DB-99FC-4022-9E65-9943E9732110}"/>
              </a:ext>
            </a:extLst>
          </p:cNvPr>
          <p:cNvSpPr/>
          <p:nvPr/>
        </p:nvSpPr>
        <p:spPr>
          <a:xfrm>
            <a:off x="6390515" y="2545218"/>
            <a:ext cx="998233" cy="497777"/>
          </a:xfrm>
          <a:prstGeom prst="wedgeRoundRectCallout">
            <a:avLst>
              <a:gd name="adj1" fmla="val -3535"/>
              <a:gd name="adj2" fmla="val 9079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Ending WW1</a:t>
            </a: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3956905" y="2617387"/>
            <a:ext cx="986895" cy="497777"/>
          </a:xfrm>
          <a:prstGeom prst="wedgeRoundRectCallout">
            <a:avLst>
              <a:gd name="adj1" fmla="val 34067"/>
              <a:gd name="adj2" fmla="val 8245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Germany and the growth of democracy</a:t>
            </a:r>
          </a:p>
        </p:txBody>
      </p:sp>
      <p:sp>
        <p:nvSpPr>
          <p:cNvPr id="56" name="Speech Bubble: Rectangle with Corners Rounded 55">
            <a:extLst>
              <a:ext uri="{FF2B5EF4-FFF2-40B4-BE49-F238E27FC236}">
                <a16:creationId xmlns:a16="http://schemas.microsoft.com/office/drawing/2014/main" id="{1092B56D-335F-4CCB-9C33-1D2CC5FA705A}"/>
              </a:ext>
            </a:extLst>
          </p:cNvPr>
          <p:cNvSpPr/>
          <p:nvPr/>
        </p:nvSpPr>
        <p:spPr>
          <a:xfrm>
            <a:off x="2743144" y="2602883"/>
            <a:ext cx="935638" cy="497777"/>
          </a:xfrm>
          <a:prstGeom prst="wedgeRoundRectCallout">
            <a:avLst>
              <a:gd name="adj1" fmla="val 40670"/>
              <a:gd name="adj2" fmla="val 8462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Germany and the Depression</a:t>
            </a:r>
          </a:p>
        </p:txBody>
      </p:sp>
      <p:sp>
        <p:nvSpPr>
          <p:cNvPr id="58" name="Speech Bubble: Rectangle with Corners Rounded 57">
            <a:extLst>
              <a:ext uri="{FF2B5EF4-FFF2-40B4-BE49-F238E27FC236}">
                <a16:creationId xmlns:a16="http://schemas.microsoft.com/office/drawing/2014/main" id="{DF900E7F-0A3F-40EB-9782-9BCA56156022}"/>
              </a:ext>
            </a:extLst>
          </p:cNvPr>
          <p:cNvSpPr/>
          <p:nvPr/>
        </p:nvSpPr>
        <p:spPr>
          <a:xfrm>
            <a:off x="8559249" y="3485850"/>
            <a:ext cx="893549" cy="497777"/>
          </a:xfrm>
          <a:prstGeom prst="wedgeRoundRectCallout">
            <a:avLst>
              <a:gd name="adj1" fmla="val -78959"/>
              <a:gd name="adj2" fmla="val -3094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WW1: Stalemate</a:t>
            </a:r>
          </a:p>
        </p:txBody>
      </p:sp>
      <p:sp>
        <p:nvSpPr>
          <p:cNvPr id="59" name="Speech Bubble: Rectangle with Corners Rounded 58">
            <a:extLst>
              <a:ext uri="{FF2B5EF4-FFF2-40B4-BE49-F238E27FC236}">
                <a16:creationId xmlns:a16="http://schemas.microsoft.com/office/drawing/2014/main" id="{AC001398-55C7-4B4A-B1E9-043462159BAE}"/>
              </a:ext>
            </a:extLst>
          </p:cNvPr>
          <p:cNvSpPr/>
          <p:nvPr/>
        </p:nvSpPr>
        <p:spPr>
          <a:xfrm>
            <a:off x="1175655" y="404059"/>
            <a:ext cx="998233" cy="497777"/>
          </a:xfrm>
          <a:prstGeom prst="wedgeRoundRectCallout">
            <a:avLst>
              <a:gd name="adj1" fmla="val 8813"/>
              <a:gd name="adj2" fmla="val 7666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u="sng" dirty="0"/>
              <a:t>GCSE Unit 1 </a:t>
            </a:r>
          </a:p>
          <a:p>
            <a:endParaRPr lang="en-GB" sz="813" b="1" dirty="0"/>
          </a:p>
          <a:p>
            <a:r>
              <a:rPr lang="en-GB" sz="813" b="1" dirty="0"/>
              <a:t>Health and Medicine</a:t>
            </a:r>
          </a:p>
        </p:txBody>
      </p:sp>
      <p:sp>
        <p:nvSpPr>
          <p:cNvPr id="60" name="Speech Bubble: Rectangle with Corners Rounded 59">
            <a:extLst>
              <a:ext uri="{FF2B5EF4-FFF2-40B4-BE49-F238E27FC236}">
                <a16:creationId xmlns:a16="http://schemas.microsoft.com/office/drawing/2014/main" id="{C22ACD84-2AEE-40BB-BAA5-8CD8A6749BA2}"/>
              </a:ext>
            </a:extLst>
          </p:cNvPr>
          <p:cNvSpPr/>
          <p:nvPr/>
        </p:nvSpPr>
        <p:spPr>
          <a:xfrm>
            <a:off x="7970579" y="556478"/>
            <a:ext cx="893549" cy="497777"/>
          </a:xfrm>
          <a:prstGeom prst="wedgeRoundRectCallout">
            <a:avLst>
              <a:gd name="adj1" fmla="val -44167"/>
              <a:gd name="adj2" fmla="val 8577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u="sng" dirty="0"/>
              <a:t>GCSE Unit 2</a:t>
            </a:r>
          </a:p>
          <a:p>
            <a:endParaRPr lang="en-GB" sz="813" b="1" dirty="0"/>
          </a:p>
          <a:p>
            <a:r>
              <a:rPr lang="en-GB" sz="813" b="1" dirty="0"/>
              <a:t>Conflict and WW1</a:t>
            </a:r>
          </a:p>
        </p:txBody>
      </p:sp>
      <p:sp>
        <p:nvSpPr>
          <p:cNvPr id="61" name="Speech Bubble: Rectangle with Corners Rounded 60">
            <a:extLst>
              <a:ext uri="{FF2B5EF4-FFF2-40B4-BE49-F238E27FC236}">
                <a16:creationId xmlns:a16="http://schemas.microsoft.com/office/drawing/2014/main" id="{EACCE0A4-1707-4844-A211-820180249C4E}"/>
              </a:ext>
            </a:extLst>
          </p:cNvPr>
          <p:cNvSpPr/>
          <p:nvPr/>
        </p:nvSpPr>
        <p:spPr>
          <a:xfrm>
            <a:off x="5158684" y="2561679"/>
            <a:ext cx="893549" cy="497777"/>
          </a:xfrm>
          <a:prstGeom prst="wedgeRoundRectCallout">
            <a:avLst>
              <a:gd name="adj1" fmla="val 20799"/>
              <a:gd name="adj2" fmla="val 8533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u="sng" dirty="0"/>
              <a:t>GCSE Unit 3</a:t>
            </a:r>
          </a:p>
          <a:p>
            <a:endParaRPr lang="en-GB" sz="813" b="1" dirty="0"/>
          </a:p>
          <a:p>
            <a:r>
              <a:rPr lang="en-GB" sz="813" b="1" dirty="0"/>
              <a:t>Germany</a:t>
            </a:r>
          </a:p>
        </p:txBody>
      </p:sp>
      <p:sp>
        <p:nvSpPr>
          <p:cNvPr id="62" name="Speech Bubble: Rectangle with Corners Rounded 61">
            <a:extLst>
              <a:ext uri="{FF2B5EF4-FFF2-40B4-BE49-F238E27FC236}">
                <a16:creationId xmlns:a16="http://schemas.microsoft.com/office/drawing/2014/main" id="{A79F13CF-D4E6-4141-9728-C222703D2FC9}"/>
              </a:ext>
            </a:extLst>
          </p:cNvPr>
          <p:cNvSpPr/>
          <p:nvPr/>
        </p:nvSpPr>
        <p:spPr>
          <a:xfrm>
            <a:off x="1453053" y="5939624"/>
            <a:ext cx="893549" cy="497777"/>
          </a:xfrm>
          <a:prstGeom prst="wedgeRoundRectCallout">
            <a:avLst>
              <a:gd name="adj1" fmla="val 51759"/>
              <a:gd name="adj2" fmla="val -6649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u="sng" dirty="0"/>
              <a:t>GCSE Unit 4</a:t>
            </a:r>
          </a:p>
          <a:p>
            <a:endParaRPr lang="en-GB" sz="813" b="1" dirty="0"/>
          </a:p>
          <a:p>
            <a:r>
              <a:rPr lang="en-GB" sz="813" b="1" dirty="0"/>
              <a:t>Elizabeth</a:t>
            </a:r>
          </a:p>
        </p:txBody>
      </p:sp>
      <p:sp>
        <p:nvSpPr>
          <p:cNvPr id="63" name="Speech Bubble: Rectangle with Corners Rounded 62">
            <a:extLst>
              <a:ext uri="{FF2B5EF4-FFF2-40B4-BE49-F238E27FC236}">
                <a16:creationId xmlns:a16="http://schemas.microsoft.com/office/drawing/2014/main" id="{2FA41E68-0A82-4EB0-974E-0B9FD4FAC59A}"/>
              </a:ext>
            </a:extLst>
          </p:cNvPr>
          <p:cNvSpPr/>
          <p:nvPr/>
        </p:nvSpPr>
        <p:spPr>
          <a:xfrm>
            <a:off x="7866437" y="4811098"/>
            <a:ext cx="1101831" cy="497777"/>
          </a:xfrm>
          <a:prstGeom prst="wedgeRoundRectCallout">
            <a:avLst>
              <a:gd name="adj1" fmla="val -26233"/>
              <a:gd name="adj2" fmla="val 7848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GCSE Revision &amp; Exams</a:t>
            </a:r>
          </a:p>
        </p:txBody>
      </p:sp>
      <p:sp>
        <p:nvSpPr>
          <p:cNvPr id="71" name="Speech Bubble: Rectangle with Corners Rounded 70">
            <a:extLst>
              <a:ext uri="{FF2B5EF4-FFF2-40B4-BE49-F238E27FC236}">
                <a16:creationId xmlns:a16="http://schemas.microsoft.com/office/drawing/2014/main" id="{29E41924-1155-4036-86D3-69D36DAA4407}"/>
              </a:ext>
            </a:extLst>
          </p:cNvPr>
          <p:cNvSpPr/>
          <p:nvPr/>
        </p:nvSpPr>
        <p:spPr>
          <a:xfrm>
            <a:off x="1308696" y="3211231"/>
            <a:ext cx="1030751" cy="497777"/>
          </a:xfrm>
          <a:prstGeom prst="wedgeRoundRectCallout">
            <a:avLst>
              <a:gd name="adj1" fmla="val 67362"/>
              <a:gd name="adj2" fmla="val 4948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Germany under the Nazi’s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1A2435A-CCD1-4EA4-9A7C-C2962A180B9B}"/>
              </a:ext>
            </a:extLst>
          </p:cNvPr>
          <p:cNvGrpSpPr/>
          <p:nvPr/>
        </p:nvGrpSpPr>
        <p:grpSpPr>
          <a:xfrm>
            <a:off x="1552609" y="4132560"/>
            <a:ext cx="1264231" cy="963092"/>
            <a:chOff x="1503311" y="3738394"/>
            <a:chExt cx="1555976" cy="1185344"/>
          </a:xfrm>
        </p:grpSpPr>
        <p:pic>
          <p:nvPicPr>
            <p:cNvPr id="73" name="Graphic 38" descr="Sign">
              <a:extLst>
                <a:ext uri="{FF2B5EF4-FFF2-40B4-BE49-F238E27FC236}">
                  <a16:creationId xmlns:a16="http://schemas.microsoft.com/office/drawing/2014/main" id="{FEE3EC4A-D489-4B3A-B5FF-97898D0ED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03311" y="3738394"/>
              <a:ext cx="1531564" cy="1185344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D27970E-14AC-48E5-97FA-74A4EE821406}"/>
                </a:ext>
              </a:extLst>
            </p:cNvPr>
            <p:cNvSpPr txBox="1"/>
            <p:nvPr/>
          </p:nvSpPr>
          <p:spPr>
            <a:xfrm>
              <a:off x="1885910" y="4035446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Year11</a:t>
              </a:r>
            </a:p>
          </p:txBody>
        </p:sp>
      </p:grpSp>
      <p:pic>
        <p:nvPicPr>
          <p:cNvPr id="2050" name="Picture 20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2779" y="5610185"/>
            <a:ext cx="856707" cy="856707"/>
          </a:xfrm>
          <a:prstGeom prst="rect">
            <a:avLst/>
          </a:prstGeom>
        </p:spPr>
      </p:pic>
      <p:pic>
        <p:nvPicPr>
          <p:cNvPr id="2055" name="Picture 20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942" y="3076246"/>
            <a:ext cx="583772" cy="583772"/>
          </a:xfrm>
          <a:prstGeom prst="rect">
            <a:avLst/>
          </a:prstGeom>
        </p:spPr>
      </p:pic>
      <p:pic>
        <p:nvPicPr>
          <p:cNvPr id="2056" name="Picture 20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037" y="3796599"/>
            <a:ext cx="534015" cy="534015"/>
          </a:xfrm>
          <a:prstGeom prst="rect">
            <a:avLst/>
          </a:prstGeom>
        </p:spPr>
      </p:pic>
      <p:pic>
        <p:nvPicPr>
          <p:cNvPr id="2064" name="Picture 20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638" y="1258353"/>
            <a:ext cx="544148" cy="544148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7570" y="3409098"/>
            <a:ext cx="264707" cy="548217"/>
          </a:xfrm>
          <a:prstGeom prst="rect">
            <a:avLst/>
          </a:prstGeom>
        </p:spPr>
      </p:pic>
      <p:pic>
        <p:nvPicPr>
          <p:cNvPr id="2066" name="Picture 206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560" y="5726336"/>
            <a:ext cx="624406" cy="624406"/>
          </a:xfrm>
          <a:prstGeom prst="rect">
            <a:avLst/>
          </a:prstGeom>
        </p:spPr>
      </p:pic>
      <p:pic>
        <p:nvPicPr>
          <p:cNvPr id="2069" name="Picture 206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881" y="1485893"/>
            <a:ext cx="677682" cy="237815"/>
          </a:xfrm>
          <a:prstGeom prst="rect">
            <a:avLst/>
          </a:prstGeom>
        </p:spPr>
      </p:pic>
      <p:pic>
        <p:nvPicPr>
          <p:cNvPr id="2078" name="Picture 207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803" y="5780550"/>
            <a:ext cx="1086098" cy="9736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3"/>
          <a:srcRect l="23834" t="13146" r="23771" b="20563"/>
          <a:stretch/>
        </p:blipFill>
        <p:spPr>
          <a:xfrm>
            <a:off x="5284874" y="1161926"/>
            <a:ext cx="455810" cy="5767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61961" y="5704238"/>
            <a:ext cx="583863" cy="583863"/>
          </a:xfrm>
          <a:prstGeom prst="rect">
            <a:avLst/>
          </a:prstGeom>
        </p:spPr>
      </p:pic>
      <p:sp>
        <p:nvSpPr>
          <p:cNvPr id="67" name="Speech Bubble: Rectangle with Corners Rounded 44">
            <a:extLst>
              <a:ext uri="{FF2B5EF4-FFF2-40B4-BE49-F238E27FC236}">
                <a16:creationId xmlns:a16="http://schemas.microsoft.com/office/drawing/2014/main" id="{BD54BA61-ED65-49AC-8EE5-4DF4EE83EB0A}"/>
              </a:ext>
            </a:extLst>
          </p:cNvPr>
          <p:cNvSpPr/>
          <p:nvPr/>
        </p:nvSpPr>
        <p:spPr>
          <a:xfrm>
            <a:off x="6576234" y="4846764"/>
            <a:ext cx="893549" cy="497777"/>
          </a:xfrm>
          <a:prstGeom prst="wedgeRoundRectCallout">
            <a:avLst>
              <a:gd name="adj1" fmla="val -6556"/>
              <a:gd name="adj2" fmla="val 7154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The Historic Environment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234" y="1170928"/>
            <a:ext cx="644267" cy="6442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84561" y="1165172"/>
            <a:ext cx="786309" cy="8467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038" y="5633143"/>
            <a:ext cx="510802" cy="6129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82189" y="1188423"/>
            <a:ext cx="507796" cy="690974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00034" y="1329171"/>
            <a:ext cx="516700" cy="702037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24337" y="3429000"/>
            <a:ext cx="519747" cy="704765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27240" y="5026554"/>
            <a:ext cx="519747" cy="7047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86" y="5713355"/>
            <a:ext cx="613537" cy="5823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749" y="3470172"/>
            <a:ext cx="692710" cy="6479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172" y="3458568"/>
            <a:ext cx="659526" cy="6595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81786" l="9239" r="89946">
                        <a14:foregroundMark x1="13043" y1="21786" x2="85870" y2="22857"/>
                        <a14:foregroundMark x1="20109" y1="14286" x2="26630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59" y="2222882"/>
            <a:ext cx="890550" cy="67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4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Daily calendar">
            <a:extLst>
              <a:ext uri="{FF2B5EF4-FFF2-40B4-BE49-F238E27FC236}">
                <a16:creationId xmlns:a16="http://schemas.microsoft.com/office/drawing/2014/main" id="{2613E55A-D641-4A42-88D1-3786F20F27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970" y="4209447"/>
            <a:ext cx="339286" cy="339286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69AFD307-0BB0-4C49-ACD7-228532EC4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31" y="4682224"/>
            <a:ext cx="245761" cy="24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01B4FE-C9C4-49BC-BD34-8BA25518A1FE}"/>
              </a:ext>
            </a:extLst>
          </p:cNvPr>
          <p:cNvSpPr txBox="1"/>
          <p:nvPr/>
        </p:nvSpPr>
        <p:spPr>
          <a:xfrm>
            <a:off x="609607" y="4263346"/>
            <a:ext cx="894526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Encourage your son or daughter to </a:t>
            </a:r>
            <a:r>
              <a:rPr lang="en-GB" sz="1400" b="1" dirty="0"/>
              <a:t>start early, start now </a:t>
            </a:r>
            <a:r>
              <a:rPr lang="en-GB" sz="1400" dirty="0"/>
              <a:t>on their homework and revision.</a:t>
            </a:r>
          </a:p>
          <a:p>
            <a:endParaRPr lang="en-GB" sz="1400" dirty="0"/>
          </a:p>
          <a:p>
            <a:r>
              <a:rPr lang="en-GB" sz="1400" dirty="0"/>
              <a:t>Help them be </a:t>
            </a:r>
            <a:r>
              <a:rPr lang="en-GB" sz="1400" b="1" dirty="0"/>
              <a:t>organised</a:t>
            </a:r>
            <a:r>
              <a:rPr lang="en-GB" sz="1400" dirty="0"/>
              <a:t>.  Create a workable homework timetable with them.</a:t>
            </a:r>
          </a:p>
          <a:p>
            <a:endParaRPr lang="en-GB" sz="1400" dirty="0"/>
          </a:p>
          <a:p>
            <a:r>
              <a:rPr lang="en-GB" sz="1400" dirty="0"/>
              <a:t>Let them </a:t>
            </a:r>
            <a:r>
              <a:rPr lang="en-GB" sz="1400" b="1" dirty="0"/>
              <a:t>talk</a:t>
            </a:r>
            <a:r>
              <a:rPr lang="en-GB" sz="1400" dirty="0"/>
              <a:t>.  Talking with you about a topic or subject helps them visualise their knowledge.</a:t>
            </a:r>
          </a:p>
          <a:p>
            <a:endParaRPr lang="en-GB" sz="1400" dirty="0"/>
          </a:p>
          <a:p>
            <a:r>
              <a:rPr lang="en-GB" sz="1400" b="1" dirty="0"/>
              <a:t>Water and healthy food </a:t>
            </a:r>
            <a:r>
              <a:rPr lang="en-GB" sz="1400" dirty="0"/>
              <a:t>are vital for the brain to function properly.  Make sure they are eating and drinking with you while they talk about their subject.</a:t>
            </a:r>
          </a:p>
          <a:p>
            <a:endParaRPr lang="en-GB" sz="1400" dirty="0"/>
          </a:p>
          <a:p>
            <a:r>
              <a:rPr lang="en-GB" sz="1400" b="1" dirty="0"/>
              <a:t>Exercise &amp; fresh air</a:t>
            </a:r>
            <a:r>
              <a:rPr lang="en-GB" sz="1400" dirty="0"/>
              <a:t>.  Go for a jog with them while they talk about their subject.</a:t>
            </a:r>
          </a:p>
          <a:p>
            <a:endParaRPr lang="en-GB" sz="1400" dirty="0"/>
          </a:p>
        </p:txBody>
      </p:sp>
      <p:pic>
        <p:nvPicPr>
          <p:cNvPr id="5" name="Picture 10" descr="Communication">
            <a:extLst>
              <a:ext uri="{FF2B5EF4-FFF2-40B4-BE49-F238E27FC236}">
                <a16:creationId xmlns:a16="http://schemas.microsoft.com/office/drawing/2014/main" id="{9FC3B8AF-F9F9-4096-8542-DC68EFB6D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12" y="5131256"/>
            <a:ext cx="280798" cy="28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2240FE9C-3D2F-4A1B-AC85-A3F48E46C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70" y="5631318"/>
            <a:ext cx="257686" cy="25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>
            <a:extLst>
              <a:ext uri="{FF2B5EF4-FFF2-40B4-BE49-F238E27FC236}">
                <a16:creationId xmlns:a16="http://schemas.microsoft.com/office/drawing/2014/main" id="{6BA0D0C0-2C2B-48B0-8114-8000BBC38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70" y="6192138"/>
            <a:ext cx="295085" cy="29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17DD9495-E8F2-478D-A5D4-43B9C288F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43" y="84226"/>
            <a:ext cx="469164" cy="49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F02CC382-49E4-4F88-96D3-864DEA9A1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712" y="8415"/>
            <a:ext cx="467932" cy="46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7BC5D2-DE45-468C-9417-B4A5E2779C7A}"/>
              </a:ext>
            </a:extLst>
          </p:cNvPr>
          <p:cNvSpPr txBox="1"/>
          <p:nvPr/>
        </p:nvSpPr>
        <p:spPr>
          <a:xfrm>
            <a:off x="609607" y="3943350"/>
            <a:ext cx="9280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Retaining, recalling and retrieving knowledge learnt.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37C37E-521D-4070-8BD2-41646CDBBA5C}"/>
              </a:ext>
            </a:extLst>
          </p:cNvPr>
          <p:cNvSpPr/>
          <p:nvPr/>
        </p:nvSpPr>
        <p:spPr>
          <a:xfrm>
            <a:off x="700378" y="8415"/>
            <a:ext cx="513810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Seneca </a:t>
            </a:r>
            <a:r>
              <a:rPr lang="en-GB" sz="1400" dirty="0">
                <a:hlinkClick r:id="rId10"/>
              </a:rPr>
              <a:t>https://www.senecalearning.com/</a:t>
            </a:r>
            <a:r>
              <a:rPr lang="en-GB" sz="1400" dirty="0"/>
              <a:t> a fantastic free resource for students to practice and retrieve their knowledge</a:t>
            </a:r>
          </a:p>
          <a:p>
            <a:endParaRPr lang="en-GB" sz="1400" dirty="0"/>
          </a:p>
          <a:p>
            <a:r>
              <a:rPr lang="en-GB" sz="1400" dirty="0"/>
              <a:t>BBC Bitesize </a:t>
            </a:r>
            <a:r>
              <a:rPr lang="en-GB" sz="1400" dirty="0">
                <a:hlinkClick r:id="rId11"/>
              </a:rPr>
              <a:t>https://www.bbc.co.uk/bitesize/subjects/zk26n39</a:t>
            </a:r>
            <a:r>
              <a:rPr lang="en-GB" sz="1400" dirty="0"/>
              <a:t>  has </a:t>
            </a:r>
            <a:r>
              <a:rPr lang="en-GB" altLang="en-US" sz="1400" dirty="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lots of really useful subject and exam board revision</a:t>
            </a:r>
          </a:p>
          <a:p>
            <a:endParaRPr lang="en-GB" sz="1400" dirty="0"/>
          </a:p>
          <a:p>
            <a:r>
              <a:rPr lang="en-GB" sz="1400" dirty="0"/>
              <a:t>Show My Homework </a:t>
            </a:r>
            <a:r>
              <a:rPr lang="en-GB" sz="1400" dirty="0">
                <a:hlinkClick r:id="rId12"/>
              </a:rPr>
              <a:t>https://www.showmyhomework.co.uk/login</a:t>
            </a:r>
            <a:r>
              <a:rPr lang="en-GB" sz="1400" dirty="0"/>
              <a:t> </a:t>
            </a:r>
            <a:br>
              <a:rPr lang="en-GB" sz="1400" dirty="0"/>
            </a:br>
            <a:r>
              <a:rPr lang="en-GB" sz="1400" dirty="0"/>
              <a:t>will be used for all homework tasks.</a:t>
            </a:r>
          </a:p>
          <a:p>
            <a:endParaRPr lang="en-GB" sz="1400" dirty="0"/>
          </a:p>
          <a:p>
            <a:r>
              <a:rPr lang="en-GB" sz="1400" dirty="0"/>
              <a:t>YouTube has a wealth of resources, such as this playlist for Secondary History from BBC Teach </a:t>
            </a:r>
            <a:r>
              <a:rPr lang="en-GB" sz="1400" dirty="0">
                <a:hlinkClick r:id="rId13"/>
              </a:rPr>
              <a:t>https://www.youtube.com/playlist?list=PLcvEcrsF_9zI2dNGU9uUOWo9tenQi93UG</a:t>
            </a:r>
            <a:r>
              <a:rPr lang="en-GB" sz="1400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8178" y="84226"/>
            <a:ext cx="1409360" cy="19109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22736" y="93607"/>
            <a:ext cx="1402394" cy="19016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46102" y="2028459"/>
            <a:ext cx="1402395" cy="19016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58178" y="2028459"/>
            <a:ext cx="1409360" cy="191489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42901" y="4007387"/>
            <a:ext cx="906984" cy="127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54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plate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FFFFCC"/>
      </a:accent1>
      <a:accent2>
        <a:srgbClr val="CCFFCC"/>
      </a:accent2>
      <a:accent3>
        <a:srgbClr val="CCECFF"/>
      </a:accent3>
      <a:accent4>
        <a:srgbClr val="FFDBB7"/>
      </a:accent4>
      <a:accent5>
        <a:srgbClr val="CCCCFF"/>
      </a:accent5>
      <a:accent6>
        <a:srgbClr val="E6E7E5"/>
      </a:accent6>
      <a:hlink>
        <a:srgbClr val="023160"/>
      </a:hlink>
      <a:folHlink>
        <a:srgbClr val="02316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Template" id="{0C436E31-3B6D-458B-880F-B9508A4E8D2F}" vid="{6E0F1D72-D947-42BC-A17C-C34DB52FDA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Template</Template>
  <TotalTime>900</TotalTime>
  <Words>295</Words>
  <Application>Microsoft Office PowerPoint</Application>
  <PresentationFormat>A4 Paper (210x297 mm)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Josie Luff</dc:creator>
  <cp:lastModifiedBy>Alison Banner</cp:lastModifiedBy>
  <cp:revision>83</cp:revision>
  <cp:lastPrinted>2022-03-01T13:58:34Z</cp:lastPrinted>
  <dcterms:created xsi:type="dcterms:W3CDTF">2019-09-21T06:16:16Z</dcterms:created>
  <dcterms:modified xsi:type="dcterms:W3CDTF">2022-09-18T14:11:57Z</dcterms:modified>
</cp:coreProperties>
</file>